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302" r:id="rId2"/>
    <p:sldId id="303" r:id="rId3"/>
    <p:sldId id="304" r:id="rId4"/>
    <p:sldId id="305" r:id="rId5"/>
    <p:sldId id="306" r:id="rId6"/>
    <p:sldId id="307" r:id="rId7"/>
    <p:sldId id="308" r:id="rId8"/>
    <p:sldId id="333" r:id="rId9"/>
    <p:sldId id="309" r:id="rId10"/>
    <p:sldId id="310" r:id="rId11"/>
    <p:sldId id="311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34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35" r:id="rId29"/>
    <p:sldId id="328" r:id="rId30"/>
    <p:sldId id="329" r:id="rId31"/>
    <p:sldId id="330" r:id="rId32"/>
    <p:sldId id="331" r:id="rId33"/>
    <p:sldId id="33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3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E6CBB-DB7F-4D04-8637-B254CE4B14BD}" type="datetimeFigureOut">
              <a:rPr lang="en-US" smtClean="0"/>
              <a:t>25/02/2013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2FD7D-E1F8-4712-BF7C-F9E55E56CD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02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6CBE7-BCA5-45D4-8A25-41F777A3C547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054" y="4343400"/>
            <a:ext cx="5027893" cy="4114800"/>
          </a:xfrm>
          <a:noFill/>
          <a:ln/>
        </p:spPr>
        <p:txBody>
          <a:bodyPr/>
          <a:lstStyle/>
          <a:p>
            <a:pPr algn="just" eaLnBrk="1" hangingPunct="1">
              <a:spcAft>
                <a:spcPts val="1000"/>
              </a:spcAft>
            </a:pPr>
            <a:r>
              <a:rPr lang="en-GB" dirty="0" smtClean="0">
                <a:latin typeface="Arial" pitchFamily="34" charset="0"/>
              </a:rPr>
              <a:t>Appreciation of Norwegian</a:t>
            </a:r>
            <a:r>
              <a:rPr lang="en-GB" baseline="0" dirty="0" smtClean="0">
                <a:latin typeface="Arial" pitchFamily="34" charset="0"/>
              </a:rPr>
              <a:t> Black metal Band </a:t>
            </a:r>
            <a:r>
              <a:rPr lang="en-GB" baseline="0" dirty="0" err="1" smtClean="0">
                <a:latin typeface="Arial" pitchFamily="34" charset="0"/>
              </a:rPr>
              <a:t>Dimmu</a:t>
            </a:r>
            <a:r>
              <a:rPr lang="en-GB" baseline="0" dirty="0" smtClean="0">
                <a:latin typeface="Arial" pitchFamily="34" charset="0"/>
              </a:rPr>
              <a:t> </a:t>
            </a:r>
            <a:r>
              <a:rPr lang="en-GB" baseline="0" dirty="0" err="1" smtClean="0">
                <a:latin typeface="Arial" pitchFamily="34" charset="0"/>
              </a:rPr>
              <a:t>Borgin</a:t>
            </a:r>
            <a:r>
              <a:rPr lang="en-GB" baseline="0" dirty="0" smtClean="0">
                <a:latin typeface="Arial" pitchFamily="34" charset="0"/>
              </a:rPr>
              <a:t> against age</a:t>
            </a:r>
            <a:endParaRPr lang="en-GB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C948AA-93F9-4263-942C-EC071418CB3A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054" y="4343400"/>
            <a:ext cx="5027893" cy="4114800"/>
          </a:xfrm>
          <a:noFill/>
          <a:ln/>
        </p:spPr>
        <p:txBody>
          <a:bodyPr/>
          <a:lstStyle/>
          <a:p>
            <a:pPr algn="just" eaLnBrk="1" hangingPunct="1">
              <a:spcAft>
                <a:spcPts val="1000"/>
              </a:spcAft>
            </a:pPr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39CFE3-5AD7-49DC-B05E-44326FEDAC5B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054" y="4343400"/>
            <a:ext cx="5027893" cy="4114800"/>
          </a:xfrm>
          <a:noFill/>
          <a:ln/>
        </p:spPr>
        <p:txBody>
          <a:bodyPr/>
          <a:lstStyle/>
          <a:p>
            <a:pPr algn="just" eaLnBrk="1" hangingPunct="1">
              <a:spcAft>
                <a:spcPts val="1000"/>
              </a:spcAft>
            </a:pPr>
            <a:endParaRPr lang="en-GB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C0F84D-088B-422D-8773-4DCB76F0F99C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063BFBD-7148-4DA3-8AC9-D5D7C51A748E}" type="datetimeFigureOut">
              <a:rPr lang="en-US" smtClean="0"/>
              <a:pPr/>
              <a:t>25/02/2013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8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1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Correlation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285728"/>
            <a:ext cx="6428601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Revision of Variance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variance tells us by how much scores deviate from the mean for a single variable.</a:t>
            </a:r>
          </a:p>
          <a:p>
            <a:r>
              <a:rPr lang="en-GB" dirty="0" smtClean="0"/>
              <a:t>It is closely linked to the sum of squares.</a:t>
            </a:r>
          </a:p>
          <a:p>
            <a:r>
              <a:rPr lang="en-GB" dirty="0" smtClean="0"/>
              <a:t>Covariance is similar – it tells is by how much scores on two variables differ from their respective means.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Grp="1" noChangeAspect="1"/>
          </p:cNvGraphicFramePr>
          <p:nvPr>
            <p:ph/>
          </p:nvPr>
        </p:nvGraphicFramePr>
        <p:xfrm>
          <a:off x="1142976" y="1846906"/>
          <a:ext cx="7315224" cy="3210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3" imgW="1562040" imgH="685800" progId="Equation.3">
                  <p:embed/>
                </p:oleObj>
              </mc:Choice>
              <mc:Fallback>
                <p:oleObj name="Equation" r:id="rId3" imgW="156204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1846906"/>
                        <a:ext cx="7315224" cy="321086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Covariance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Calculate the error between the mean and each subject’s score for the first variable (</a:t>
            </a:r>
            <a:r>
              <a:rPr lang="en-GB" i="1" dirty="0" smtClean="0"/>
              <a:t>x</a:t>
            </a:r>
            <a:r>
              <a:rPr lang="en-GB" dirty="0" smtClean="0"/>
              <a:t>).</a:t>
            </a:r>
          </a:p>
          <a:p>
            <a:r>
              <a:rPr lang="en-GB" dirty="0" smtClean="0"/>
              <a:t>Calculate the error between the mean and their score for the second variable (</a:t>
            </a:r>
            <a:r>
              <a:rPr lang="en-GB" i="1" dirty="0" smtClean="0"/>
              <a:t>y</a:t>
            </a:r>
            <a:r>
              <a:rPr lang="en-GB" dirty="0" smtClean="0"/>
              <a:t>).</a:t>
            </a:r>
          </a:p>
          <a:p>
            <a:r>
              <a:rPr lang="en-GB" dirty="0" smtClean="0"/>
              <a:t>Multiply these error values.</a:t>
            </a:r>
          </a:p>
          <a:p>
            <a:r>
              <a:rPr lang="en-GB" dirty="0" smtClean="0"/>
              <a:t>Add these values and you get the cross product deviations.</a:t>
            </a:r>
          </a:p>
          <a:p>
            <a:r>
              <a:rPr lang="en-GB" dirty="0" smtClean="0"/>
              <a:t>The covariance is the average cross-product deviations: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920424" y="3071810"/>
          <a:ext cx="8223576" cy="166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3" imgW="1244520" imgH="253800" progId="Equation.3">
                  <p:embed/>
                </p:oleObj>
              </mc:Choice>
              <mc:Fallback>
                <p:oleObj name="Equation" r:id="rId3" imgW="12445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424" y="3071810"/>
                        <a:ext cx="8223576" cy="1666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00240"/>
            <a:ext cx="760994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with Covariance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It depends upon the units of measurement.</a:t>
            </a:r>
          </a:p>
          <a:p>
            <a:pPr lvl="1"/>
            <a:r>
              <a:rPr lang="en-GB" dirty="0" smtClean="0"/>
              <a:t>E.g. The Covariance of two variables measured in Miles might be 4.25, but if the same scores are converted to Km, the Covariance is 11.</a:t>
            </a:r>
          </a:p>
          <a:p>
            <a:r>
              <a:rPr lang="en-GB" dirty="0" smtClean="0"/>
              <a:t>One solution: standardise it!</a:t>
            </a:r>
          </a:p>
          <a:p>
            <a:pPr lvl="1"/>
            <a:r>
              <a:rPr lang="en-GB" dirty="0" smtClean="0"/>
              <a:t>Divide by the standard deviations of both variables.</a:t>
            </a:r>
          </a:p>
          <a:p>
            <a:r>
              <a:rPr lang="en-GB" dirty="0" smtClean="0"/>
              <a:t>The standardised version of Covariance is known as the Correlation coefficient.</a:t>
            </a:r>
          </a:p>
          <a:p>
            <a:pPr lvl="1"/>
            <a:r>
              <a:rPr lang="en-GB" dirty="0" smtClean="0"/>
              <a:t>It </a:t>
            </a:r>
            <a:r>
              <a:rPr lang="en-GB" smtClean="0"/>
              <a:t>is relatively affected </a:t>
            </a:r>
            <a:r>
              <a:rPr lang="en-GB" dirty="0" smtClean="0"/>
              <a:t>by units of measurement.</a:t>
            </a:r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Correlation Coefficient</a:t>
            </a:r>
            <a:endParaRPr lang="en-GB" dirty="0"/>
          </a:p>
        </p:txBody>
      </p:sp>
      <p:graphicFrame>
        <p:nvGraphicFramePr>
          <p:cNvPr id="51202" name="Object 5"/>
          <p:cNvGraphicFramePr>
            <a:graphicFrameLocks noChangeAspect="1"/>
          </p:cNvGraphicFramePr>
          <p:nvPr/>
        </p:nvGraphicFramePr>
        <p:xfrm>
          <a:off x="1522413" y="1855788"/>
          <a:ext cx="6059487" cy="434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Equation" r:id="rId3" imgW="901440" imgH="647640" progId="Equation.3">
                  <p:embed/>
                </p:oleObj>
              </mc:Choice>
              <mc:Fallback>
                <p:oleObj name="Equation" r:id="rId3" imgW="90144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3" y="1855788"/>
                        <a:ext cx="6059487" cy="434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Correlation Coefficient</a:t>
            </a:r>
            <a:endParaRPr lang="en-GB" dirty="0"/>
          </a:p>
        </p:txBody>
      </p:sp>
      <p:graphicFrame>
        <p:nvGraphicFramePr>
          <p:cNvPr id="51202" name="Object 5"/>
          <p:cNvGraphicFramePr>
            <a:graphicFrameLocks noChangeAspect="1"/>
          </p:cNvGraphicFramePr>
          <p:nvPr/>
        </p:nvGraphicFramePr>
        <p:xfrm>
          <a:off x="2214546" y="1500174"/>
          <a:ext cx="4565663" cy="4777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Equation" r:id="rId3" imgW="799920" imgH="838080" progId="Equation.3">
                  <p:embed/>
                </p:oleObj>
              </mc:Choice>
              <mc:Fallback>
                <p:oleObj name="Equation" r:id="rId3" imgW="79992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46" y="1500174"/>
                        <a:ext cx="4565663" cy="47772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Correlation: Example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Anxiety and Exam Performance</a:t>
            </a:r>
          </a:p>
          <a:p>
            <a:r>
              <a:rPr lang="en-GB" dirty="0" smtClean="0"/>
              <a:t>Participants:</a:t>
            </a:r>
          </a:p>
          <a:p>
            <a:pPr lvl="1"/>
            <a:r>
              <a:rPr lang="en-GB" dirty="0" smtClean="0"/>
              <a:t>103 students</a:t>
            </a:r>
          </a:p>
          <a:p>
            <a:r>
              <a:rPr lang="en-GB" dirty="0" smtClean="0"/>
              <a:t>Measures</a:t>
            </a:r>
          </a:p>
          <a:p>
            <a:pPr lvl="1"/>
            <a:r>
              <a:rPr lang="en-GB" dirty="0" smtClean="0"/>
              <a:t>Time spent revising (hours)</a:t>
            </a:r>
          </a:p>
          <a:p>
            <a:pPr lvl="1"/>
            <a:r>
              <a:rPr lang="en-GB" dirty="0" smtClean="0"/>
              <a:t>Exam performance (%)</a:t>
            </a:r>
          </a:p>
          <a:p>
            <a:pPr lvl="1"/>
            <a:r>
              <a:rPr lang="en-GB" dirty="0" smtClean="0"/>
              <a:t>Exam Anxiety (the EAQ, score out of 100)</a:t>
            </a:r>
          </a:p>
          <a:p>
            <a:pPr lvl="1"/>
            <a:r>
              <a:rPr lang="en-GB" dirty="0" smtClean="0"/>
              <a:t>Gender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Measuring Relationships</a:t>
            </a:r>
          </a:p>
          <a:p>
            <a:pPr lvl="1"/>
            <a:r>
              <a:rPr lang="en-GB" dirty="0" err="1" smtClean="0"/>
              <a:t>Scatterplots</a:t>
            </a:r>
            <a:endParaRPr lang="en-GB" dirty="0" smtClean="0"/>
          </a:p>
          <a:p>
            <a:pPr lvl="1"/>
            <a:r>
              <a:rPr lang="en-GB" dirty="0" smtClean="0"/>
              <a:t>Covariance</a:t>
            </a:r>
          </a:p>
          <a:p>
            <a:pPr lvl="1"/>
            <a:r>
              <a:rPr lang="en-GB" dirty="0" smtClean="0"/>
              <a:t>Pearson’s Correlation Coefficient</a:t>
            </a:r>
          </a:p>
          <a:p>
            <a:r>
              <a:rPr lang="en-GB" dirty="0" smtClean="0"/>
              <a:t>Nonparametric measures</a:t>
            </a:r>
          </a:p>
          <a:p>
            <a:pPr lvl="1"/>
            <a:r>
              <a:rPr lang="en-GB" dirty="0" smtClean="0"/>
              <a:t>Spearman’s Rho</a:t>
            </a:r>
          </a:p>
          <a:p>
            <a:pPr lvl="1"/>
            <a:r>
              <a:rPr lang="en-GB" dirty="0" smtClean="0"/>
              <a:t>Kendall’s Tau</a:t>
            </a:r>
          </a:p>
          <a:p>
            <a:r>
              <a:rPr lang="en-GB" dirty="0" smtClean="0"/>
              <a:t>Interpreting Correlations</a:t>
            </a:r>
          </a:p>
          <a:p>
            <a:pPr lvl="1"/>
            <a:r>
              <a:rPr lang="en-GB" dirty="0" smtClean="0"/>
              <a:t>Causality</a:t>
            </a:r>
          </a:p>
          <a:p>
            <a:r>
              <a:rPr lang="en-GB" dirty="0" smtClean="0"/>
              <a:t>Partial Correlations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Conducting Correlation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42" y="2132856"/>
            <a:ext cx="8212774" cy="30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04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Doing a Correlation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96752"/>
            <a:ext cx="6048672" cy="52565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Correlation Output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" y="1124744"/>
            <a:ext cx="8420735" cy="52038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Reporting the Results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14" y="1556792"/>
            <a:ext cx="7621270" cy="37566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Things to know about the Correlation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It varies between -1 and +1</a:t>
            </a:r>
          </a:p>
          <a:p>
            <a:pPr lvl="1"/>
            <a:r>
              <a:rPr lang="en-GB" dirty="0" smtClean="0"/>
              <a:t>0 = no relationship</a:t>
            </a:r>
          </a:p>
          <a:p>
            <a:r>
              <a:rPr lang="en-GB" dirty="0" smtClean="0"/>
              <a:t>It is an effect size</a:t>
            </a:r>
          </a:p>
          <a:p>
            <a:pPr lvl="1"/>
            <a:r>
              <a:rPr lang="en-GB" dirty="0" smtClean="0"/>
              <a:t>±.1 = small effect</a:t>
            </a:r>
          </a:p>
          <a:p>
            <a:pPr lvl="1"/>
            <a:r>
              <a:rPr lang="en-GB" dirty="0" smtClean="0"/>
              <a:t>±.3 = medium effect</a:t>
            </a:r>
          </a:p>
          <a:p>
            <a:pPr lvl="1"/>
            <a:r>
              <a:rPr lang="en-GB" dirty="0" smtClean="0"/>
              <a:t>±.5 = large effect</a:t>
            </a:r>
          </a:p>
          <a:p>
            <a:r>
              <a:rPr lang="en-GB" dirty="0" smtClean="0"/>
              <a:t>Coefficient of determination, </a:t>
            </a:r>
            <a:r>
              <a:rPr lang="en-GB" i="1" dirty="0" smtClean="0"/>
              <a:t>r</a:t>
            </a:r>
            <a:r>
              <a:rPr lang="en-GB" i="1" baseline="30000" dirty="0" smtClean="0"/>
              <a:t>2</a:t>
            </a:r>
          </a:p>
          <a:p>
            <a:pPr lvl="1"/>
            <a:r>
              <a:rPr lang="en-GB" dirty="0" smtClean="0"/>
              <a:t>By squaring the value of </a:t>
            </a:r>
            <a:r>
              <a:rPr lang="en-GB" i="1" dirty="0" smtClean="0"/>
              <a:t>r</a:t>
            </a:r>
            <a:r>
              <a:rPr lang="en-GB" dirty="0" smtClean="0"/>
              <a:t> you get the proportion of variance in one variable shared by the other.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Correlation and Causality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third-variable problem:</a:t>
            </a:r>
          </a:p>
          <a:p>
            <a:pPr lvl="1"/>
            <a:r>
              <a:rPr lang="en-GB" dirty="0" smtClean="0"/>
              <a:t>in any correlation, causality between two variables cannot be assumed because there may be other measured or unmeasured variables affecting the results.</a:t>
            </a:r>
          </a:p>
          <a:p>
            <a:r>
              <a:rPr lang="en-GB" dirty="0" smtClean="0"/>
              <a:t>Direction of causality:</a:t>
            </a:r>
          </a:p>
          <a:p>
            <a:pPr lvl="1"/>
            <a:r>
              <a:rPr lang="en-GB" dirty="0" smtClean="0"/>
              <a:t>Correlation coefficients say nothing about which variable causes the other to change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1071546"/>
            <a:ext cx="2828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Nonparametric Correlation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Spearman’s Rho</a:t>
            </a:r>
          </a:p>
          <a:p>
            <a:pPr lvl="1"/>
            <a:r>
              <a:rPr lang="en-GB" dirty="0" smtClean="0"/>
              <a:t>Pearson’s correlation on the ranked data</a:t>
            </a:r>
          </a:p>
          <a:p>
            <a:r>
              <a:rPr lang="en-GB" dirty="0" smtClean="0"/>
              <a:t>Kendall’s Tau</a:t>
            </a:r>
          </a:p>
          <a:p>
            <a:pPr lvl="1"/>
            <a:r>
              <a:rPr lang="en-GB" dirty="0" smtClean="0"/>
              <a:t>Better than Spearman’s for small samples</a:t>
            </a:r>
          </a:p>
          <a:p>
            <a:r>
              <a:rPr lang="en-GB" dirty="0" smtClean="0"/>
              <a:t>World’s best Liar Competition</a:t>
            </a:r>
          </a:p>
          <a:p>
            <a:pPr lvl="1"/>
            <a:r>
              <a:rPr lang="en-GB" dirty="0" smtClean="0"/>
              <a:t>68 contestants</a:t>
            </a:r>
          </a:p>
          <a:p>
            <a:pPr lvl="1"/>
            <a:r>
              <a:rPr lang="en-GB" dirty="0" smtClean="0"/>
              <a:t>Measures</a:t>
            </a:r>
          </a:p>
          <a:p>
            <a:pPr lvl="2"/>
            <a:r>
              <a:rPr lang="en-GB" dirty="0" smtClean="0"/>
              <a:t>Where they were placed in the competition (first, second, third, etc.)</a:t>
            </a:r>
          </a:p>
          <a:p>
            <a:pPr lvl="2"/>
            <a:r>
              <a:rPr lang="en-GB" dirty="0" smtClean="0"/>
              <a:t>Creativity questionnaire (maximum score 60)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Correlation Output</a:t>
            </a:r>
            <a:br>
              <a:rPr lang="en-GB" dirty="0" smtClean="0"/>
            </a:br>
            <a:r>
              <a:rPr lang="en-GB" dirty="0" smtClean="0"/>
              <a:t>Spearman’s rho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8385963" cy="45316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 Output</a:t>
            </a:r>
            <a:br>
              <a:rPr lang="en-GB" dirty="0"/>
            </a:br>
            <a:r>
              <a:rPr lang="en-GB" dirty="0" smtClean="0"/>
              <a:t>Kendall’s tau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7632848" cy="47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19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30D7CD95-F1A2-41F4-8266-3112F7CA8FF2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28600"/>
            <a:ext cx="7620000" cy="952500"/>
          </a:xfrm>
          <a:noFill/>
        </p:spPr>
        <p:txBody>
          <a:bodyPr/>
          <a:lstStyle/>
          <a:p>
            <a:pPr eaLnBrk="1" hangingPunct="1"/>
            <a:r>
              <a:rPr lang="en-GB" sz="3600" dirty="0" smtClean="0"/>
              <a:t>Partial and Semi-Partial Correlations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6200" y="1651000"/>
            <a:ext cx="7607300" cy="4471988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600" dirty="0" smtClean="0"/>
              <a:t>Partial correlation: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Measures the relationship between two variables, controlling for the effect that a third variable has on them both.</a:t>
            </a:r>
          </a:p>
          <a:p>
            <a:pPr>
              <a:lnSpc>
                <a:spcPct val="90000"/>
              </a:lnSpc>
            </a:pPr>
            <a:r>
              <a:rPr lang="en-GB" sz="3600" dirty="0" smtClean="0"/>
              <a:t>Semi-partial correlation: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Measures the relationship between two variables controlling for the effect that a third variable has on only one of the others.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7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7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7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7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0" grpId="0" autoUpdateAnimBg="0"/>
      <p:bldP spid="247811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Correlation?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is a way of measuring the extent to which two variables are related.</a:t>
            </a:r>
          </a:p>
          <a:p>
            <a:r>
              <a:rPr lang="en-GB" dirty="0" smtClean="0"/>
              <a:t>It measures the pattern of responses across variables.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632" y="4010016"/>
            <a:ext cx="2917447" cy="284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9263"/>
            <a:ext cx="5619328" cy="626153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fld id="{A9CA2520-CF1F-41A2-A09F-7B900ED6F6E5}" type="datetime5">
              <a:rPr lang="en-GB"/>
              <a:pPr/>
              <a:t>25-Feb-13</a:t>
            </a:fld>
            <a:endParaRPr lang="en-GB"/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124200" y="6400800"/>
            <a:ext cx="28956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Andy Field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3" y="2348880"/>
            <a:ext cx="8295322" cy="230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Doing Partial Correlation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2" y="1556792"/>
            <a:ext cx="8352928" cy="41044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Partial Correlation Output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4" y="1772759"/>
            <a:ext cx="8447913" cy="41045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A7DCBA0F-A98B-4BE0-82E2-FB45018DE5FD}" type="slidenum">
              <a:rPr lang="en-US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36866" name="Object 2" descr="dimmu borgir faded"/>
          <p:cNvGraphicFramePr>
            <a:graphicFrameLocks noChangeAspect="1"/>
          </p:cNvGraphicFramePr>
          <p:nvPr/>
        </p:nvGraphicFramePr>
        <p:xfrm>
          <a:off x="1403350" y="765175"/>
          <a:ext cx="7324725" cy="545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SPW 6.0 Graph" r:id="rId4" imgW="4871880" imgH="3625560" progId="SigmaPlotGraphicObject.9">
                  <p:embed/>
                </p:oleObj>
              </mc:Choice>
              <mc:Fallback>
                <p:oleObj name="SPW 6.0 Graph" r:id="rId4" imgW="4871880" imgH="3625560" progId="SigmaPlotGraphicObject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765175"/>
                        <a:ext cx="7324725" cy="5451475"/>
                      </a:xfrm>
                      <a:prstGeom prst="rect">
                        <a:avLst/>
                      </a:prstGeom>
                      <a:solidFill>
                        <a:srgbClr val="000080"/>
                      </a:solidFill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WordArt 3"/>
          <p:cNvSpPr>
            <a:spLocks noChangeArrowheads="1" noChangeShapeType="1" noTextEdit="1"/>
          </p:cNvSpPr>
          <p:nvPr/>
        </p:nvSpPr>
        <p:spPr bwMode="auto">
          <a:xfrm>
            <a:off x="2771775" y="188913"/>
            <a:ext cx="395287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25400">
                  <a:solidFill>
                    <a:srgbClr val="000080"/>
                  </a:solidFill>
                  <a:round/>
                  <a:headEnd/>
                  <a:tailEnd/>
                </a:ln>
                <a:noFill/>
                <a:latin typeface="Arial Black"/>
              </a:rPr>
              <a:t>Very Small Relationship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E44E3607-C17A-4B4B-B653-EFC1F4E654A2}" type="slidenum">
              <a:rPr lang="en-US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39938" name="Object 2" descr="dimmu borgir faded"/>
          <p:cNvGraphicFramePr>
            <a:graphicFrameLocks noChangeAspect="1"/>
          </p:cNvGraphicFramePr>
          <p:nvPr/>
        </p:nvGraphicFramePr>
        <p:xfrm>
          <a:off x="1258888" y="987425"/>
          <a:ext cx="7694612" cy="508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SPW 6.0 Graph" r:id="rId4" imgW="4808520" imgH="3176280" progId="SigmaPlotGraphicObject.9">
                  <p:embed/>
                </p:oleObj>
              </mc:Choice>
              <mc:Fallback>
                <p:oleObj name="SPW 6.0 Graph" r:id="rId4" imgW="4808520" imgH="3176280" progId="SigmaPlotGraphicObject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987425"/>
                        <a:ext cx="7694612" cy="5081588"/>
                      </a:xfrm>
                      <a:prstGeom prst="rect">
                        <a:avLst/>
                      </a:prstGeom>
                      <a:solidFill>
                        <a:srgbClr val="000080"/>
                      </a:solidFill>
                      <a:effectLst>
                        <a:outerShdw blurRad="63500" dist="71842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WordArt 3"/>
          <p:cNvSpPr>
            <a:spLocks noChangeArrowheads="1" noChangeShapeType="1" noTextEdit="1"/>
          </p:cNvSpPr>
          <p:nvPr/>
        </p:nvSpPr>
        <p:spPr bwMode="auto">
          <a:xfrm>
            <a:off x="2627313" y="188913"/>
            <a:ext cx="5191125" cy="673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4000" kern="10">
                <a:ln w="25400">
                  <a:solidFill>
                    <a:schemeClr val="accent2"/>
                  </a:solidFill>
                  <a:round/>
                  <a:headEnd/>
                  <a:tailEnd/>
                </a:ln>
                <a:noFill/>
                <a:latin typeface="Arial Black"/>
              </a:rPr>
              <a:t>Positive Relationship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AAEAD247-88F0-4C57-BF6A-2E98F6DE481E}" type="slidenum">
              <a:rPr lang="en-US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41986" name="Object 2" descr="dimmu borgir faded"/>
          <p:cNvGraphicFramePr>
            <a:graphicFrameLocks noChangeAspect="1"/>
          </p:cNvGraphicFramePr>
          <p:nvPr/>
        </p:nvGraphicFramePr>
        <p:xfrm>
          <a:off x="1692275" y="801688"/>
          <a:ext cx="6896100" cy="535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SPW 6.0 Graph" r:id="rId4" imgW="4871880" imgH="3781800" progId="SigmaPlotGraphicObject.9">
                  <p:embed/>
                </p:oleObj>
              </mc:Choice>
              <mc:Fallback>
                <p:oleObj name="SPW 6.0 Graph" r:id="rId4" imgW="4871880" imgH="3781800" progId="SigmaPlotGraphicObject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801688"/>
                        <a:ext cx="6896100" cy="5351462"/>
                      </a:xfrm>
                      <a:prstGeom prst="rect">
                        <a:avLst/>
                      </a:prstGeom>
                      <a:solidFill>
                        <a:srgbClr val="000080"/>
                      </a:solidFill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WordArt 3"/>
          <p:cNvSpPr>
            <a:spLocks noChangeArrowheads="1" noChangeShapeType="1" noTextEdit="1"/>
          </p:cNvSpPr>
          <p:nvPr/>
        </p:nvSpPr>
        <p:spPr bwMode="auto">
          <a:xfrm>
            <a:off x="2411413" y="188913"/>
            <a:ext cx="549592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25400">
                  <a:solidFill>
                    <a:schemeClr val="accent2"/>
                  </a:solidFill>
                  <a:round/>
                  <a:headEnd/>
                  <a:tailEnd/>
                </a:ln>
                <a:noFill/>
                <a:latin typeface="Arial Black"/>
              </a:rPr>
              <a:t>Negative Relationship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Measuring Relationships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We need to see whether as one variable increases, the other increases, decreases or stays the same.</a:t>
            </a:r>
          </a:p>
          <a:p>
            <a:r>
              <a:rPr lang="en-GB" dirty="0" smtClean="0"/>
              <a:t>This can be done by calculating the Covariance.</a:t>
            </a:r>
          </a:p>
          <a:p>
            <a:pPr lvl="1"/>
            <a:r>
              <a:rPr lang="en-GB" dirty="0" smtClean="0"/>
              <a:t>We look at how much each score deviates from the mean.</a:t>
            </a:r>
          </a:p>
          <a:p>
            <a:pPr lvl="1"/>
            <a:r>
              <a:rPr lang="en-GB" dirty="0" smtClean="0"/>
              <a:t>If both variables deviate from the mean by the same amount, they are likely to be related.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Cambria Math"/>
                <a:ea typeface="ＭＳ 明朝"/>
                <a:cs typeface="Times New Roman"/>
              </a:rPr>
              <a:t>First, look at some scatterplots of the variables that have been measured.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Cambria Math"/>
                <a:ea typeface="ＭＳ 明朝"/>
                <a:cs typeface="Times New Roman"/>
              </a:rPr>
              <a:t>O</a:t>
            </a:r>
            <a:r>
              <a:rPr lang="en-GB" dirty="0" err="1">
                <a:latin typeface="Cambria Math"/>
                <a:ea typeface="ＭＳ 明朝"/>
                <a:cs typeface="Times New Roman"/>
              </a:rPr>
              <a:t>utcome</a:t>
            </a:r>
            <a:r>
              <a:rPr lang="en-GB" i="1" baseline="-25000" dirty="0" err="1">
                <a:latin typeface="Cambria Math"/>
                <a:ea typeface="ＭＳ 明朝"/>
                <a:cs typeface="Times New Roman"/>
              </a:rPr>
              <a:t>i</a:t>
            </a:r>
            <a:r>
              <a:rPr lang="en-GB" i="1" baseline="-25000" dirty="0">
                <a:latin typeface="Cambria Math"/>
                <a:ea typeface="ＭＳ 明朝"/>
                <a:cs typeface="Times New Roman"/>
              </a:rPr>
              <a:t> </a:t>
            </a:r>
            <a:r>
              <a:rPr lang="en-GB" dirty="0">
                <a:latin typeface="Cambria Math"/>
                <a:ea typeface="ＭＳ 明朝"/>
                <a:cs typeface="Times New Roman"/>
              </a:rPr>
              <a:t>= </a:t>
            </a:r>
            <a:r>
              <a:rPr lang="en-GB" dirty="0" smtClean="0">
                <a:latin typeface="Cambria Math"/>
                <a:ea typeface="ＭＳ 明朝"/>
                <a:cs typeface="Times New Roman"/>
              </a:rPr>
              <a:t>(model</a:t>
            </a:r>
            <a:r>
              <a:rPr lang="en-GB" baseline="-25000" dirty="0" smtClean="0">
                <a:latin typeface="Cambria Math"/>
                <a:ea typeface="ＭＳ 明朝"/>
                <a:cs typeface="Times New Roman"/>
              </a:rPr>
              <a:t> </a:t>
            </a:r>
            <a:r>
              <a:rPr lang="en-GB" dirty="0">
                <a:latin typeface="Cambria Math"/>
                <a:ea typeface="ＭＳ 明朝"/>
                <a:cs typeface="Times New Roman"/>
              </a:rPr>
              <a:t>) + </a:t>
            </a:r>
            <a:r>
              <a:rPr lang="en-GB" dirty="0" err="1" smtClean="0">
                <a:latin typeface="Cambria Math"/>
                <a:ea typeface="ＭＳ 明朝"/>
                <a:cs typeface="Times New Roman"/>
              </a:rPr>
              <a:t>error</a:t>
            </a:r>
            <a:r>
              <a:rPr lang="en-GB" i="1" baseline="-25000" dirty="0" err="1" smtClean="0">
                <a:latin typeface="Cambria Math"/>
                <a:ea typeface="ＭＳ 明朝"/>
                <a:cs typeface="Times New Roman"/>
              </a:rPr>
              <a:t>i</a:t>
            </a:r>
            <a:endParaRPr lang="en-US" dirty="0" smtClean="0">
              <a:latin typeface="Cambria Math"/>
              <a:ea typeface="ＭＳ 明朝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Cambria Math"/>
                <a:ea typeface="ＭＳ 明朝"/>
                <a:cs typeface="Times New Roman"/>
              </a:rPr>
              <a:t>O</a:t>
            </a:r>
            <a:r>
              <a:rPr lang="en-GB" dirty="0" err="1" smtClean="0">
                <a:latin typeface="Cambria Math"/>
                <a:ea typeface="ＭＳ 明朝"/>
                <a:cs typeface="Times New Roman"/>
              </a:rPr>
              <a:t>utcome</a:t>
            </a:r>
            <a:r>
              <a:rPr lang="en-GB" i="1" baseline="-25000" dirty="0" err="1" smtClean="0">
                <a:latin typeface="Cambria Math"/>
                <a:ea typeface="ＭＳ 明朝"/>
                <a:cs typeface="Times New Roman"/>
              </a:rPr>
              <a:t>i</a:t>
            </a:r>
            <a:r>
              <a:rPr lang="en-GB" i="1" baseline="-25000" dirty="0" smtClean="0">
                <a:latin typeface="Cambria Math"/>
                <a:ea typeface="ＭＳ 明朝"/>
                <a:cs typeface="Times New Roman"/>
              </a:rPr>
              <a:t> </a:t>
            </a:r>
            <a:r>
              <a:rPr lang="en-GB" dirty="0" smtClean="0">
                <a:latin typeface="Cambria Math"/>
                <a:ea typeface="ＭＳ 明朝"/>
                <a:cs typeface="Times New Roman"/>
              </a:rPr>
              <a:t>= (</a:t>
            </a:r>
            <a:r>
              <a:rPr lang="en-GB" i="1" dirty="0" err="1" smtClean="0">
                <a:latin typeface="Cambria Math"/>
                <a:ea typeface="ＭＳ 明朝"/>
                <a:cs typeface="Times New Roman"/>
              </a:rPr>
              <a:t>bX</a:t>
            </a:r>
            <a:r>
              <a:rPr lang="en-GB" i="1" baseline="-25000" dirty="0" err="1" smtClean="0">
                <a:latin typeface="Cambria Math"/>
                <a:ea typeface="ＭＳ 明朝"/>
                <a:cs typeface="Times New Roman"/>
              </a:rPr>
              <a:t>i</a:t>
            </a:r>
            <a:r>
              <a:rPr lang="en-GB" i="1" baseline="-25000" dirty="0" smtClean="0">
                <a:latin typeface="Cambria Math"/>
                <a:ea typeface="ＭＳ 明朝"/>
                <a:cs typeface="Times New Roman"/>
              </a:rPr>
              <a:t> </a:t>
            </a:r>
            <a:r>
              <a:rPr lang="en-GB" dirty="0" smtClean="0">
                <a:latin typeface="Cambria Math"/>
                <a:ea typeface="ＭＳ 明朝"/>
                <a:cs typeface="Times New Roman"/>
              </a:rPr>
              <a:t>) + </a:t>
            </a:r>
            <a:r>
              <a:rPr lang="en-GB" dirty="0" err="1" smtClean="0">
                <a:latin typeface="Cambria Math"/>
                <a:ea typeface="ＭＳ 明朝"/>
                <a:cs typeface="Times New Roman"/>
              </a:rPr>
              <a:t>error</a:t>
            </a:r>
            <a:r>
              <a:rPr lang="en-GB" i="1" baseline="-25000" dirty="0" err="1" smtClean="0">
                <a:latin typeface="Cambria Math"/>
                <a:ea typeface="ＭＳ 明朝"/>
                <a:cs typeface="Times New Roman"/>
              </a:rPr>
              <a:t>i</a:t>
            </a:r>
            <a:endParaRPr lang="en-GB" baseline="-25000" dirty="0">
              <a:latin typeface="Cambria Math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940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204864"/>
            <a:ext cx="7296023" cy="193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1097</TotalTime>
  <Words>647</Words>
  <Application>Microsoft Macintosh PowerPoint</Application>
  <PresentationFormat>On-screen Show (4:3)</PresentationFormat>
  <Paragraphs>104</Paragraphs>
  <Slides>33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DiscStat Lecture</vt:lpstr>
      <vt:lpstr>SPW 6.0 Graph</vt:lpstr>
      <vt:lpstr>Equation</vt:lpstr>
      <vt:lpstr>Correlation</vt:lpstr>
      <vt:lpstr>Aims</vt:lpstr>
      <vt:lpstr>What is a Correlation?</vt:lpstr>
      <vt:lpstr>PowerPoint Presentation</vt:lpstr>
      <vt:lpstr>PowerPoint Presentation</vt:lpstr>
      <vt:lpstr>PowerPoint Presentation</vt:lpstr>
      <vt:lpstr>Measuring Relationships</vt:lpstr>
      <vt:lpstr>Modeling Relationships</vt:lpstr>
      <vt:lpstr>PowerPoint Presentation</vt:lpstr>
      <vt:lpstr>PowerPoint Presentation</vt:lpstr>
      <vt:lpstr>Revision of Variance</vt:lpstr>
      <vt:lpstr>PowerPoint Presentation</vt:lpstr>
      <vt:lpstr>Covariance</vt:lpstr>
      <vt:lpstr>PowerPoint Presentation</vt:lpstr>
      <vt:lpstr>PowerPoint Presentation</vt:lpstr>
      <vt:lpstr>Problems with Covariance</vt:lpstr>
      <vt:lpstr>The Correlation Coefficient</vt:lpstr>
      <vt:lpstr>The Correlation Coefficient</vt:lpstr>
      <vt:lpstr>Correlation: Example</vt:lpstr>
      <vt:lpstr>Conducting Correlation Analysis</vt:lpstr>
      <vt:lpstr>Doing a Correlation</vt:lpstr>
      <vt:lpstr>Correlation Output</vt:lpstr>
      <vt:lpstr>Reporting the Results</vt:lpstr>
      <vt:lpstr>Things to know about the Correlation</vt:lpstr>
      <vt:lpstr>Correlation and Causality</vt:lpstr>
      <vt:lpstr>Nonparametric Correlation</vt:lpstr>
      <vt:lpstr>Correlation Output Spearman’s rho</vt:lpstr>
      <vt:lpstr>Correlation Output Kendall’s tau</vt:lpstr>
      <vt:lpstr>Partial and Semi-Partial Correlations</vt:lpstr>
      <vt:lpstr>PowerPoint Presentation</vt:lpstr>
      <vt:lpstr>PowerPoint Presentation</vt:lpstr>
      <vt:lpstr>Doing Partial Correlation</vt:lpstr>
      <vt:lpstr>Partial Correlation Output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Assumptions</dc:title>
  <dc:creator>Dr. Andy Field</dc:creator>
  <cp:lastModifiedBy>Professor Andy Field</cp:lastModifiedBy>
  <cp:revision>58</cp:revision>
  <dcterms:created xsi:type="dcterms:W3CDTF">2009-04-17T12:39:58Z</dcterms:created>
  <dcterms:modified xsi:type="dcterms:W3CDTF">2013-02-25T12:20:22Z</dcterms:modified>
</cp:coreProperties>
</file>